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65" r:id="rId2"/>
    <p:sldId id="737" r:id="rId3"/>
    <p:sldId id="706" r:id="rId4"/>
    <p:sldId id="459" r:id="rId5"/>
    <p:sldId id="545" r:id="rId6"/>
    <p:sldId id="546" r:id="rId7"/>
    <p:sldId id="554" r:id="rId8"/>
    <p:sldId id="663" r:id="rId9"/>
    <p:sldId id="635" r:id="rId10"/>
    <p:sldId id="590" r:id="rId11"/>
    <p:sldId id="811" r:id="rId12"/>
    <p:sldId id="733" r:id="rId13"/>
    <p:sldId id="734" r:id="rId14"/>
    <p:sldId id="735" r:id="rId15"/>
    <p:sldId id="736" r:id="rId16"/>
    <p:sldId id="34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63" autoAdjust="0"/>
    <p:restoredTop sz="99388" autoAdjust="0"/>
  </p:normalViewPr>
  <p:slideViewPr>
    <p:cSldViewPr snapToGrid="0" snapToObjects="1">
      <p:cViewPr varScale="1">
        <p:scale>
          <a:sx n="114" d="100"/>
          <a:sy n="114" d="100"/>
        </p:scale>
        <p:origin x="1800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7/20/19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7/20/19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Spatiotemporal variability means we must estimate the atmosphere independently in each spectrum.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4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uncertainty predictions (grey envelopes) accurately predict and capture our actual discrepancies!</a:t>
            </a:r>
          </a:p>
          <a:p>
            <a:endParaRPr lang="en-US" dirty="0"/>
          </a:p>
          <a:p>
            <a:r>
              <a:rPr lang="en-US" dirty="0"/>
              <a:t>This demonstrates a closed account of the uncertainty in the system.  To our knowledge, this is the first time it has been done for VSWIR imaging spectroscopy.</a:t>
            </a:r>
          </a:p>
          <a:p>
            <a:endParaRPr lang="en-US" dirty="0"/>
          </a:p>
          <a:p>
            <a:r>
              <a:rPr lang="en-US" dirty="0"/>
              <a:t>Note: we also account for the uncertainty in the surface measurement, which is a significant contributor to the confidence bands.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50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atmospheric state specified,  We can get optical constants via linear lookup table interpolation (note: T=transmission, S=spherical sky albedo, </a:t>
            </a:r>
            <a:r>
              <a:rPr lang="en-US" dirty="0" err="1"/>
              <a:t>rho_a</a:t>
            </a:r>
            <a:r>
              <a:rPr lang="en-US" dirty="0"/>
              <a:t> is the path reflectance).</a:t>
            </a:r>
          </a:p>
          <a:p>
            <a:endParaRPr lang="en-US" dirty="0"/>
          </a:p>
          <a:p>
            <a:r>
              <a:rPr lang="en-US" dirty="0"/>
              <a:t>This is just one of several similar functional approximations to the actual radiative transfer solution. With atmosphere specified, we can invert it algebraically to recover the surface reflectance.</a:t>
            </a:r>
          </a:p>
          <a:p>
            <a:endParaRPr lang="en-US" dirty="0"/>
          </a:p>
          <a:p>
            <a:r>
              <a:rPr lang="en-US" dirty="0"/>
              <a:t>The conventional strategy  is limited in sever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atmospheric state specified,  We can get optical constants via linear lookup table interpolation (note: T=transmission, S=spherical sky albedo, </a:t>
            </a:r>
            <a:r>
              <a:rPr lang="en-US" dirty="0" err="1"/>
              <a:t>rho_a</a:t>
            </a:r>
            <a:r>
              <a:rPr lang="en-US" dirty="0"/>
              <a:t> is the path reflectance).</a:t>
            </a:r>
          </a:p>
          <a:p>
            <a:endParaRPr lang="en-US" dirty="0"/>
          </a:p>
          <a:p>
            <a:r>
              <a:rPr lang="en-US" dirty="0"/>
              <a:t>This is just one of several similar functional approximations to the actual radiative transfer solution. With atmosphere specified, we can invert it algebraically to recover the surface reflectance.</a:t>
            </a:r>
          </a:p>
          <a:p>
            <a:endParaRPr lang="en-US" dirty="0"/>
          </a:p>
          <a:p>
            <a:r>
              <a:rPr lang="en-US" dirty="0"/>
              <a:t>The conventional strategy  is limited in sever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6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atmospheric state specified,  We can get optical constants via linear lookup table interpolation (note: T=transmission, S=spherical sky albedo, </a:t>
            </a:r>
            <a:r>
              <a:rPr lang="en-US" dirty="0" err="1"/>
              <a:t>rho_a</a:t>
            </a:r>
            <a:r>
              <a:rPr lang="en-US" dirty="0"/>
              <a:t> is the path reflectance).</a:t>
            </a:r>
          </a:p>
          <a:p>
            <a:endParaRPr lang="en-US" dirty="0"/>
          </a:p>
          <a:p>
            <a:r>
              <a:rPr lang="en-US" dirty="0"/>
              <a:t>This is just one of several similar functional approximations to the actual radiative transfer solution. With atmosphere specified, we can invert it algebraically to recover the surface reflectance.</a:t>
            </a:r>
          </a:p>
          <a:p>
            <a:endParaRPr lang="en-US" dirty="0"/>
          </a:p>
          <a:p>
            <a:r>
              <a:rPr lang="en-US" dirty="0"/>
              <a:t>The conventional strategy  is limited in sever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4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atmospheric state specified,  We can get optical constants via linear lookup table interpolation (note: T=transmission, S=spherical sky albedo, </a:t>
            </a:r>
            <a:r>
              <a:rPr lang="en-US" dirty="0" err="1"/>
              <a:t>rho_a</a:t>
            </a:r>
            <a:r>
              <a:rPr lang="en-US" dirty="0"/>
              <a:t> is the path reflectance).</a:t>
            </a:r>
          </a:p>
          <a:p>
            <a:endParaRPr lang="en-US" dirty="0"/>
          </a:p>
          <a:p>
            <a:r>
              <a:rPr lang="en-US" dirty="0"/>
              <a:t>This is just one of several similar functional approximations to the actual radiative transfer solution. With atmosphere specified, we can invert it algebraically to recover the surface reflectance.</a:t>
            </a:r>
          </a:p>
          <a:p>
            <a:endParaRPr lang="en-US" dirty="0"/>
          </a:p>
          <a:p>
            <a:r>
              <a:rPr lang="en-US" dirty="0"/>
              <a:t>The conventional strategy  is limited in sever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A79D1-1E76-154C-B3AF-9203AEAAC74C}" type="datetime1">
              <a:rPr lang="en-US" smtClean="0"/>
              <a:t>7/20/19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3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0A75975-8D5E-614D-88F0-036869156645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2" r:id="rId11"/>
    <p:sldLayoutId id="2147483703" r:id="rId12"/>
    <p:sldLayoutId id="2147483704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9. Atmospheric Correction (Classic Flavor)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899BE6-06E0-B549-AF37-8CD6FDCE46ED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7EFA81-D045-934B-879E-65E9F83023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Reflectance quantities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8"/>
          <a:stretch/>
        </p:blipFill>
        <p:spPr>
          <a:xfrm>
            <a:off x="180744" y="1690689"/>
            <a:ext cx="8782512" cy="41354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64975" y="5918210"/>
            <a:ext cx="25408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Schaepman-strub</a:t>
            </a:r>
            <a:r>
              <a:rPr lang="en-US" sz="1350" dirty="0"/>
              <a:t> et al., RSE 2006</a:t>
            </a:r>
          </a:p>
        </p:txBody>
      </p:sp>
    </p:spTree>
    <p:extLst>
      <p:ext uri="{BB962C8B-B14F-4D97-AF65-F5344CB8AC3E}">
        <p14:creationId xmlns:p14="http://schemas.microsoft.com/office/powerpoint/2010/main" val="276533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F48CC-3668-4E40-B4EA-0741CA05CB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7/20/19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0D8B1-E6F5-B94A-BE8B-67FA844F0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D061D-8694-1546-B0AB-B0968C45C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576A9E-EE23-6741-B40D-0CD6395774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026" y="1483098"/>
            <a:ext cx="5288852" cy="327905"/>
          </a:xfrm>
        </p:spPr>
        <p:txBody>
          <a:bodyPr/>
          <a:lstStyle/>
          <a:p>
            <a:r>
              <a:rPr lang="en-US" b="1" dirty="0"/>
              <a:t>Parametric or data-driven models can parameterize departures from anisotropic reflectance.  Below: the Ross-Li Vegetation BRDF.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A9256C-8013-3E4A-9DA2-297DFC3E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705379" cy="436031"/>
          </a:xfrm>
        </p:spPr>
        <p:txBody>
          <a:bodyPr/>
          <a:lstStyle/>
          <a:p>
            <a:r>
              <a:rPr lang="en-US" dirty="0"/>
              <a:t>Lambertian assumption, BRDFs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F20-AB52-4843-B6AF-F4C4CEBF5F83}"/>
              </a:ext>
            </a:extLst>
          </p:cNvPr>
          <p:cNvSpPr txBox="1"/>
          <p:nvPr/>
        </p:nvSpPr>
        <p:spPr>
          <a:xfrm>
            <a:off x="591634" y="5951026"/>
            <a:ext cx="804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Images: Wikimedia, Ross-Li kernel from </a:t>
            </a:r>
            <a:r>
              <a:rPr lang="en-US" sz="1200" dirty="0" err="1"/>
              <a:t>Lorente</a:t>
            </a:r>
            <a:r>
              <a:rPr lang="en-US" sz="1200" dirty="0"/>
              <a:t> et al.,  The importance of surface reflectance anisotropy for cloud and NO2 retrievals from GOME-2 and OMI, July 2018 Atmospheric Measurement Techniques 11(7):4509-4529</a:t>
            </a:r>
          </a:p>
          <a:p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FA747-6915-EB46-A7C9-B4CB32DF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878" y="127199"/>
            <a:ext cx="2951294" cy="2213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BF8F79-CE27-9E44-871B-C5E5AE84B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1" y="2933712"/>
            <a:ext cx="7191917" cy="298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EF4EC-D918-4945-9C5C-C0450FF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91" y="826799"/>
            <a:ext cx="3384104" cy="436031"/>
          </a:xfrm>
        </p:spPr>
        <p:txBody>
          <a:bodyPr/>
          <a:lstStyle/>
          <a:p>
            <a:r>
              <a:rPr lang="en-US" dirty="0"/>
              <a:t>“Classic” atmospheric correction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990741" y="3062983"/>
            <a:ext cx="1968557" cy="950559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Lookup table indexed by H</a:t>
            </a:r>
            <a:r>
              <a:rPr lang="en-US" sz="1200" baseline="-25000" dirty="0"/>
              <a:t>2</a:t>
            </a:r>
            <a:r>
              <a:rPr lang="en-US" sz="1200" dirty="0"/>
              <a:t>O, etc.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4589" y="4213943"/>
            <a:ext cx="27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In advance, do RTM calculations for a grid of atmospheric conditions: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/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Path reflectance of atmosphere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/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Spherical sky albedo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/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Upward/downward transmission along optical path for known geometry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71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EF4EC-D918-4945-9C5C-C0450FF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91" y="826799"/>
            <a:ext cx="3384104" cy="436031"/>
          </a:xfrm>
        </p:spPr>
        <p:txBody>
          <a:bodyPr/>
          <a:lstStyle/>
          <a:p>
            <a:r>
              <a:rPr lang="en-US" dirty="0"/>
              <a:t>“Classic” atmospheric correction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990741" y="3062983"/>
            <a:ext cx="1968557" cy="950559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Lookup table indexed by H</a:t>
            </a:r>
            <a:r>
              <a:rPr lang="en-US" sz="1200" baseline="-25000" dirty="0"/>
              <a:t>2</a:t>
            </a:r>
            <a:r>
              <a:rPr lang="en-US" sz="1200" dirty="0"/>
              <a:t>O, etc. </a:t>
            </a:r>
          </a:p>
        </p:txBody>
      </p:sp>
      <p:pic>
        <p:nvPicPr>
          <p:cNvPr id="26" name="Picture 17" descr="ang20140612t202943_radian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"/>
            <a:ext cx="3384104" cy="261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4589" y="4213943"/>
            <a:ext cx="27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In advance, do RTM calculations for a grid of atmospheric conditions: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4519" y="671525"/>
            <a:ext cx="216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 Analyze radiance to estimate this atmosphere (typically using band ratios).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/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Path reflectance of atmosphere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/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Spherical sky albedo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/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Upward/downward transmission along optical path for known geometry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61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74771" y="2819400"/>
            <a:ext cx="3259629" cy="13536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162866" y="3064721"/>
            <a:ext cx="2049967" cy="838200"/>
          </a:xfrm>
          <a:prstGeom prst="rightArrow">
            <a:avLst>
              <a:gd name="adj1" fmla="val 50000"/>
              <a:gd name="adj2" fmla="val 3741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EF4EC-D918-4945-9C5C-C0450FF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91" y="826799"/>
            <a:ext cx="3384104" cy="436031"/>
          </a:xfrm>
        </p:spPr>
        <p:txBody>
          <a:bodyPr/>
          <a:lstStyle/>
          <a:p>
            <a:r>
              <a:rPr lang="en-US" dirty="0"/>
              <a:t>“Classic” atmospheric correction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990741" y="3062983"/>
            <a:ext cx="1968557" cy="950559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Lookup table indexed by H</a:t>
            </a:r>
            <a:r>
              <a:rPr lang="en-US" sz="1200" baseline="-25000" dirty="0"/>
              <a:t>2</a:t>
            </a:r>
            <a:r>
              <a:rPr lang="en-US" sz="1200" dirty="0"/>
              <a:t>O, etc. </a:t>
            </a:r>
          </a:p>
        </p:txBody>
      </p:sp>
      <p:pic>
        <p:nvPicPr>
          <p:cNvPr id="26" name="Picture 17" descr="ang20140612t202943_radianc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7"/>
          <a:stretch/>
        </p:blipFill>
        <p:spPr bwMode="auto">
          <a:xfrm>
            <a:off x="5105400" y="152400"/>
            <a:ext cx="3384104" cy="234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4589" y="4213943"/>
            <a:ext cx="27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In advance, do RTM calculations for a grid of atmospheric conditions: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4519" y="671525"/>
            <a:ext cx="216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 Analyze radiance to estimate this atmosphere (typically using band ratios).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/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Path reflectance of atmosphere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/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Spherical sky albedo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/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Upward/downward transmission along optical path for known geometry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BE48868-FCBE-A442-9848-61165811A681}"/>
              </a:ext>
            </a:extLst>
          </p:cNvPr>
          <p:cNvSpPr txBox="1"/>
          <p:nvPr/>
        </p:nvSpPr>
        <p:spPr>
          <a:xfrm>
            <a:off x="3291289" y="2093449"/>
            <a:ext cx="2165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/>
          </a:p>
          <a:p>
            <a:r>
              <a:rPr lang="en-US" sz="1600" b="1" dirty="0"/>
              <a:t>3. Look up and/or interpolate optical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A4300C-2538-754B-951B-85AB5A09F885}"/>
                  </a:ext>
                </a:extLst>
              </p:cNvPr>
              <p:cNvSpPr txBox="1"/>
              <p:nvPr/>
            </p:nvSpPr>
            <p:spPr>
              <a:xfrm>
                <a:off x="6027306" y="3164820"/>
                <a:ext cx="5696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A4300C-2538-754B-951B-85AB5A09F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06" y="3164820"/>
                <a:ext cx="569639" cy="461665"/>
              </a:xfrm>
              <a:prstGeom prst="rect">
                <a:avLst/>
              </a:prstGeom>
              <a:blipFill>
                <a:blip r:embed="rId7"/>
                <a:stretch>
                  <a:fillRect l="-2222" r="-1111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5B1D05-F145-6244-ACE6-96022D1DB6A3}"/>
                  </a:ext>
                </a:extLst>
              </p:cNvPr>
              <p:cNvSpPr txBox="1"/>
              <p:nvPr/>
            </p:nvSpPr>
            <p:spPr>
              <a:xfrm>
                <a:off x="6687658" y="3188126"/>
                <a:ext cx="4391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5B1D05-F145-6244-ACE6-96022D1D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658" y="3188126"/>
                <a:ext cx="43915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334019E-BEE5-A74F-BE2F-3C629113F1B4}"/>
                  </a:ext>
                </a:extLst>
              </p:cNvPr>
              <p:cNvSpPr txBox="1"/>
              <p:nvPr/>
            </p:nvSpPr>
            <p:spPr>
              <a:xfrm>
                <a:off x="7315200" y="3179201"/>
                <a:ext cx="4625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334019E-BEE5-A74F-BE2F-3C629113F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3179201"/>
                <a:ext cx="46259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Arrow 41">
            <a:extLst>
              <a:ext uri="{FF2B5EF4-FFF2-40B4-BE49-F238E27FC236}">
                <a16:creationId xmlns:a16="http://schemas.microsoft.com/office/drawing/2014/main" id="{3E99A50C-EEEF-1F47-9EB4-20E59E2CD5F4}"/>
              </a:ext>
            </a:extLst>
          </p:cNvPr>
          <p:cNvSpPr/>
          <p:nvPr/>
        </p:nvSpPr>
        <p:spPr>
          <a:xfrm rot="5400000">
            <a:off x="6712581" y="2216781"/>
            <a:ext cx="367038" cy="8382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3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74771" y="2819400"/>
            <a:ext cx="3259629" cy="13536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162866" y="3064721"/>
            <a:ext cx="3923734" cy="838200"/>
          </a:xfrm>
          <a:prstGeom prst="rightArrow">
            <a:avLst>
              <a:gd name="adj1" fmla="val 50000"/>
              <a:gd name="adj2" fmla="val 3741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5743712" y="3185650"/>
            <a:ext cx="2304776" cy="8382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596949" y="3007250"/>
            <a:ext cx="2708851" cy="878950"/>
            <a:chOff x="5171699" y="2998009"/>
            <a:chExt cx="3210301" cy="104165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07"/>
            <a:stretch/>
          </p:blipFill>
          <p:spPr>
            <a:xfrm>
              <a:off x="6103074" y="2998009"/>
              <a:ext cx="2278926" cy="100443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698"/>
            <a:stretch/>
          </p:blipFill>
          <p:spPr>
            <a:xfrm>
              <a:off x="5171699" y="3035235"/>
              <a:ext cx="931375" cy="1004431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EF4EC-D918-4945-9C5C-C0450FF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91" y="826799"/>
            <a:ext cx="3384104" cy="436031"/>
          </a:xfrm>
        </p:spPr>
        <p:txBody>
          <a:bodyPr/>
          <a:lstStyle/>
          <a:p>
            <a:r>
              <a:rPr lang="en-US" dirty="0"/>
              <a:t>“Classic” atmospheric correction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990741" y="3062983"/>
            <a:ext cx="1968557" cy="950559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Lookup table indexed by H</a:t>
            </a:r>
            <a:r>
              <a:rPr lang="en-US" sz="1200" baseline="-25000" dirty="0"/>
              <a:t>2</a:t>
            </a:r>
            <a:r>
              <a:rPr lang="en-US" sz="1200" dirty="0"/>
              <a:t>O, etc. </a:t>
            </a:r>
          </a:p>
        </p:txBody>
      </p:sp>
      <p:pic>
        <p:nvPicPr>
          <p:cNvPr id="26" name="Picture 17" descr="ang20140612t202943_radianc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"/>
            <a:ext cx="3384104" cy="261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4589" y="4213943"/>
            <a:ext cx="27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In advance, do RTM calculations for a grid of atmospheric conditions:</a:t>
            </a:r>
          </a:p>
        </p:txBody>
      </p:sp>
      <p:pic>
        <p:nvPicPr>
          <p:cNvPr id="36" name="Picture 20" descr="ang20140612t202943_reflectanc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2" b="12887"/>
          <a:stretch/>
        </p:blipFill>
        <p:spPr bwMode="auto">
          <a:xfrm>
            <a:off x="5095813" y="4599200"/>
            <a:ext cx="3259629" cy="19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86134" y="2762784"/>
            <a:ext cx="146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TOA reflectance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622" y="2605548"/>
            <a:ext cx="172675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Surface reflectance</a:t>
            </a:r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7816300" y="2858567"/>
            <a:ext cx="147666" cy="22173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Left Brace 24"/>
          <p:cNvSpPr/>
          <p:nvPr/>
        </p:nvSpPr>
        <p:spPr>
          <a:xfrm rot="16200000" flipH="1">
            <a:off x="5791138" y="2888463"/>
            <a:ext cx="211864" cy="56441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Oval 36"/>
          <p:cNvSpPr/>
          <p:nvPr/>
        </p:nvSpPr>
        <p:spPr>
          <a:xfrm>
            <a:off x="3900475" y="4073652"/>
            <a:ext cx="2136317" cy="116350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4. Algebraic Inversion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4519" y="671525"/>
            <a:ext cx="2165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 Analyze radiance to estimate this atmosphere (typically using band ratios).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/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Path reflectance of atmosphere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/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Spherical sky albedo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/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Upward/downward transmission along optical path for known geometry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blipFill>
                <a:blip r:embed="rId8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BE48868-FCBE-A442-9848-61165811A681}"/>
              </a:ext>
            </a:extLst>
          </p:cNvPr>
          <p:cNvSpPr txBox="1"/>
          <p:nvPr/>
        </p:nvSpPr>
        <p:spPr>
          <a:xfrm>
            <a:off x="3291289" y="2093449"/>
            <a:ext cx="2165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/>
          </a:p>
          <a:p>
            <a:r>
              <a:rPr lang="en-US" sz="1600" b="1" dirty="0"/>
              <a:t>3. Look up and/or interpolate optical coefficients</a:t>
            </a:r>
          </a:p>
        </p:txBody>
      </p:sp>
    </p:spTree>
    <p:extLst>
      <p:ext uri="{BB962C8B-B14F-4D97-AF65-F5344CB8AC3E}">
        <p14:creationId xmlns:p14="http://schemas.microsoft.com/office/powerpoint/2010/main" val="165283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50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DA0C5-7186-754E-96F7-4642AA282E26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Transform reflectance to simulated radiance for a known observing geometry</a:t>
            </a:r>
          </a:p>
          <a:p>
            <a:r>
              <a:rPr lang="en-US"/>
              <a:t>Apply </a:t>
            </a:r>
            <a:r>
              <a:rPr lang="en-US" dirty="0"/>
              <a:t>basic atmospheric effects of scattering and absorption</a:t>
            </a:r>
          </a:p>
          <a:p>
            <a:r>
              <a:rPr lang="en-US" dirty="0"/>
              <a:t>Invert measured radiances to estimate surface reflectance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0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33DED4-4C6A-1846-BE04-6C915B053427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Atmospheric correction</a:t>
            </a:r>
          </a:p>
        </p:txBody>
      </p:sp>
      <p:pic>
        <p:nvPicPr>
          <p:cNvPr id="22" name="Picture 20" descr="ang20140612t202943_reflect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786" y="4309118"/>
            <a:ext cx="2860963" cy="221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40080" y="1752599"/>
            <a:ext cx="6064543" cy="4422617"/>
            <a:chOff x="1444154" y="2057400"/>
            <a:chExt cx="5642446" cy="4114800"/>
          </a:xfrm>
        </p:grpSpPr>
        <p:sp>
          <p:nvSpPr>
            <p:cNvPr id="7" name="Cloud 6"/>
            <p:cNvSpPr/>
            <p:nvPr/>
          </p:nvSpPr>
          <p:spPr>
            <a:xfrm>
              <a:off x="2590800" y="3810000"/>
              <a:ext cx="2286000" cy="1449642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444154" y="5410200"/>
              <a:ext cx="3737446" cy="437339"/>
            </a:xfrm>
            <a:custGeom>
              <a:avLst/>
              <a:gdLst>
                <a:gd name="connsiteX0" fmla="*/ 0 w 4060516"/>
                <a:gd name="connsiteY0" fmla="*/ 437339 h 437339"/>
                <a:gd name="connsiteX1" fmla="*/ 1458023 w 4060516"/>
                <a:gd name="connsiteY1" fmla="*/ 13982 h 437339"/>
                <a:gd name="connsiteX2" fmla="*/ 2367328 w 4060516"/>
                <a:gd name="connsiteY2" fmla="*/ 123741 h 437339"/>
                <a:gd name="connsiteX3" fmla="*/ 2947401 w 4060516"/>
                <a:gd name="connsiteY3" fmla="*/ 343260 h 437339"/>
                <a:gd name="connsiteX4" fmla="*/ 3323665 w 4060516"/>
                <a:gd name="connsiteY4" fmla="*/ 139421 h 437339"/>
                <a:gd name="connsiteX5" fmla="*/ 4060516 w 4060516"/>
                <a:gd name="connsiteY5" fmla="*/ 437339 h 437339"/>
                <a:gd name="connsiteX6" fmla="*/ 4060516 w 4060516"/>
                <a:gd name="connsiteY6" fmla="*/ 437339 h 43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0516" h="437339">
                  <a:moveTo>
                    <a:pt x="0" y="437339"/>
                  </a:moveTo>
                  <a:cubicBezTo>
                    <a:pt x="531734" y="251793"/>
                    <a:pt x="1063468" y="66248"/>
                    <a:pt x="1458023" y="13982"/>
                  </a:cubicBezTo>
                  <a:cubicBezTo>
                    <a:pt x="1852578" y="-38284"/>
                    <a:pt x="2119099" y="68861"/>
                    <a:pt x="2367328" y="123741"/>
                  </a:cubicBezTo>
                  <a:cubicBezTo>
                    <a:pt x="2615557" y="178621"/>
                    <a:pt x="2788012" y="340647"/>
                    <a:pt x="2947401" y="343260"/>
                  </a:cubicBezTo>
                  <a:cubicBezTo>
                    <a:pt x="3106790" y="345873"/>
                    <a:pt x="3138146" y="123741"/>
                    <a:pt x="3323665" y="139421"/>
                  </a:cubicBezTo>
                  <a:cubicBezTo>
                    <a:pt x="3509184" y="155101"/>
                    <a:pt x="4060516" y="437339"/>
                    <a:pt x="4060516" y="437339"/>
                  </a:cubicBezTo>
                  <a:lnTo>
                    <a:pt x="4060516" y="437339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65268" y="3276600"/>
              <a:ext cx="990600" cy="2590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Sun 9"/>
            <p:cNvSpPr/>
            <p:nvPr/>
          </p:nvSpPr>
          <p:spPr>
            <a:xfrm>
              <a:off x="2431868" y="2514600"/>
              <a:ext cx="685800" cy="762000"/>
            </a:xfrm>
            <a:prstGeom prst="su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3962400" y="3039064"/>
              <a:ext cx="1308706" cy="282833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876800" y="4419600"/>
              <a:ext cx="1905000" cy="51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Atmospheric gases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b="1" dirty="0">
                  <a:solidFill>
                    <a:srgbClr val="FF0000"/>
                  </a:solidFill>
                </a:rPr>
                <a:t>absorption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pic>
          <p:nvPicPr>
            <p:cNvPr id="13" name="Picture 12" descr="453011main_ER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2057400"/>
              <a:ext cx="2312611" cy="981664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H="1">
              <a:off x="4724400" y="3048000"/>
              <a:ext cx="394306" cy="7620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3124200" y="3124200"/>
              <a:ext cx="1600200" cy="685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739934" y="580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Surface </a:t>
              </a:r>
              <a:r>
                <a:rPr lang="en-US" b="1" dirty="0">
                  <a:solidFill>
                    <a:srgbClr val="FF0000"/>
                  </a:solidFill>
                </a:rPr>
                <a:t>reflectance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3048000" y="3200400"/>
              <a:ext cx="609600" cy="12954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81600" y="3429000"/>
              <a:ext cx="1905000" cy="733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Aerosols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b="1" dirty="0">
                  <a:solidFill>
                    <a:srgbClr val="FF0000"/>
                  </a:solidFill>
                </a:rPr>
                <a:t>absorption </a:t>
              </a:r>
              <a:r>
                <a:rPr lang="en-US" dirty="0">
                  <a:solidFill>
                    <a:srgbClr val="FF0000"/>
                  </a:solidFill>
                </a:rPr>
                <a:t>and </a:t>
              </a:r>
              <a:r>
                <a:rPr lang="en-US" b="1" dirty="0">
                  <a:solidFill>
                    <a:srgbClr val="FF0000"/>
                  </a:solidFill>
                </a:rPr>
                <a:t>scattering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pic>
        <p:nvPicPr>
          <p:cNvPr id="23" name="Picture 17" descr="ang20140612t202943_radianc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57" y="133004"/>
            <a:ext cx="2976926" cy="230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95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Atmosphere varies over short spatiotemporal scales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1" y="2631687"/>
            <a:ext cx="7832909" cy="347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5DAAE-9B68-2942-AF69-25D9916D9C0B}"/>
              </a:ext>
            </a:extLst>
          </p:cNvPr>
          <p:cNvSpPr txBox="1"/>
          <p:nvPr/>
        </p:nvSpPr>
        <p:spPr>
          <a:xfrm>
            <a:off x="1028699" y="1474211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“AVIRIS Classic” imaging spectrometer, visible wavelengths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1BC88-2D69-2947-BD96-EB002D5DE729}"/>
              </a:ext>
            </a:extLst>
          </p:cNvPr>
          <p:cNvSpPr txBox="1"/>
          <p:nvPr/>
        </p:nvSpPr>
        <p:spPr>
          <a:xfrm>
            <a:off x="4857749" y="1447800"/>
            <a:ext cx="400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Retrieved Water vapor </a:t>
            </a:r>
          </a:p>
          <a:p>
            <a:pPr algn="ctr"/>
            <a:r>
              <a:rPr lang="en-US" dirty="0"/>
              <a:t>[Thompson et al., </a:t>
            </a:r>
            <a:r>
              <a:rPr lang="en-US" i="1" dirty="0" err="1"/>
              <a:t>Surv</a:t>
            </a:r>
            <a:r>
              <a:rPr lang="en-US" i="1" dirty="0"/>
              <a:t>. </a:t>
            </a:r>
            <a:r>
              <a:rPr lang="en-US" i="1" dirty="0" err="1"/>
              <a:t>Geohysics</a:t>
            </a:r>
            <a:r>
              <a:rPr lang="en-US" i="1" dirty="0"/>
              <a:t>, </a:t>
            </a:r>
            <a:r>
              <a:rPr lang="en-US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50733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davidraythompson@gmail.com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Absorption by gases in the Atmosphere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1540" y="4184104"/>
            <a:ext cx="424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[Thompson et al., </a:t>
            </a:r>
            <a:r>
              <a:rPr lang="en-US" dirty="0" err="1"/>
              <a:t>Surv</a:t>
            </a:r>
            <a:r>
              <a:rPr lang="en-US" dirty="0"/>
              <a:t>. </a:t>
            </a:r>
            <a:r>
              <a:rPr lang="en-US" dirty="0" err="1"/>
              <a:t>Geophys</a:t>
            </a:r>
            <a:r>
              <a:rPr lang="en-US" dirty="0"/>
              <a:t>. 2019]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93392-EA9B-774B-B137-01FE1C60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3" y="1466304"/>
            <a:ext cx="8356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1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27360" y="470309"/>
            <a:ext cx="4838017" cy="6260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899BE6-06E0-B549-AF37-8CD6FDCE46ED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ADDD9C-5D75-D447-ABB0-4B6AFEA50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Top of Atmosphere (TOA) reflectance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96228" y="2220589"/>
            <a:ext cx="2611523" cy="2517973"/>
            <a:chOff x="564741" y="514126"/>
            <a:chExt cx="3650440" cy="351967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1396093"/>
              <a:ext cx="2580785" cy="133046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64741" y="514126"/>
              <a:ext cx="3032072" cy="5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Radiance at sensor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7939" y="2624487"/>
              <a:ext cx="1758853" cy="903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Solar irradiance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51282" y="2743147"/>
              <a:ext cx="1563899" cy="1290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Solar zenith angle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1758279" y="2402211"/>
              <a:ext cx="27722" cy="2124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2867260" y="2539518"/>
              <a:ext cx="86542" cy="2029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2516739" y="1161944"/>
              <a:ext cx="56585" cy="2805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82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8711" y="254065"/>
            <a:ext cx="5712412" cy="73925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CCCBAF6-8A68-C542-B222-78A7C5D5F9D4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F5402B-5254-7C46-8EF0-E4EFCAE3BD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9644" y="985519"/>
            <a:ext cx="4209377" cy="327905"/>
          </a:xfrm>
        </p:spPr>
        <p:txBody>
          <a:bodyPr/>
          <a:lstStyle/>
          <a:p>
            <a:pPr algn="ctr"/>
            <a:r>
              <a:rPr lang="en-US" dirty="0"/>
              <a:t>Continuum-interpolated band ratio: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 (bl – al) / [(cl – al) A + (bl – cl) B]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Band depth H</a:t>
            </a:r>
            <a:r>
              <a:rPr lang="en-US" b="1" baseline="-25000" dirty="0"/>
              <a:t>2</a:t>
            </a:r>
            <a:r>
              <a:rPr lang="en-US" b="1" dirty="0"/>
              <a:t>O vapor estimate</a:t>
            </a:r>
          </a:p>
        </p:txBody>
      </p:sp>
      <p:cxnSp>
        <p:nvCxnSpPr>
          <p:cNvPr id="10" name="Straight Connector 9"/>
          <p:cNvCxnSpPr>
            <a:cxnSpLocks/>
            <a:stCxn id="3" idx="2"/>
          </p:cNvCxnSpPr>
          <p:nvPr/>
        </p:nvCxnSpPr>
        <p:spPr>
          <a:xfrm flipV="1">
            <a:off x="3232754" y="2694873"/>
            <a:ext cx="501046" cy="3693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3413182" y="2954289"/>
            <a:ext cx="28229" cy="2106520"/>
          </a:xfrm>
          <a:prstGeom prst="straightConnector1">
            <a:avLst/>
          </a:prstGeom>
          <a:ln w="9525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C02D4A-44E4-5747-8870-9A6DB2AB48BE}"/>
              </a:ext>
            </a:extLst>
          </p:cNvPr>
          <p:cNvSpPr txBox="1"/>
          <p:nvPr/>
        </p:nvSpPr>
        <p:spPr>
          <a:xfrm>
            <a:off x="3063477" y="269487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DC9374-C836-E84E-8950-9CDCE72C5A2A}"/>
              </a:ext>
            </a:extLst>
          </p:cNvPr>
          <p:cNvSpPr txBox="1"/>
          <p:nvPr/>
        </p:nvSpPr>
        <p:spPr>
          <a:xfrm>
            <a:off x="3564523" y="230957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AF8AC-0C10-2346-88AA-E5D3162E1348}"/>
              </a:ext>
            </a:extLst>
          </p:cNvPr>
          <p:cNvSpPr txBox="1"/>
          <p:nvPr/>
        </p:nvSpPr>
        <p:spPr>
          <a:xfrm>
            <a:off x="3246363" y="51130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6885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Validating atmospheric correction </a:t>
            </a:r>
            <a:br>
              <a:rPr lang="en-US" dirty="0"/>
            </a:br>
            <a:r>
              <a:rPr lang="en-US" sz="1600" dirty="0"/>
              <a:t>[Thompson et al., </a:t>
            </a:r>
            <a:r>
              <a:rPr lang="en-US" sz="1600" i="1" dirty="0" err="1"/>
              <a:t>Surv</a:t>
            </a:r>
            <a:r>
              <a:rPr lang="en-US" sz="1600" i="1" dirty="0"/>
              <a:t>. </a:t>
            </a:r>
            <a:r>
              <a:rPr lang="en-US" sz="1600" i="1" dirty="0" err="1"/>
              <a:t>Geophys</a:t>
            </a:r>
            <a:r>
              <a:rPr lang="en-US" sz="1600" i="1" dirty="0"/>
              <a:t>. </a:t>
            </a:r>
            <a:r>
              <a:rPr lang="en-US" sz="1600" dirty="0"/>
              <a:t>2018]</a:t>
            </a:r>
          </a:p>
        </p:txBody>
      </p:sp>
      <p:pic>
        <p:nvPicPr>
          <p:cNvPr id="11" name="Picture 10" descr="NASA insignia2Color.eps">
            <a:extLst>
              <a:ext uri="{FF2B5EF4-FFF2-40B4-BE49-F238E27FC236}">
                <a16:creationId xmlns:a16="http://schemas.microsoft.com/office/drawing/2014/main" id="{1327A311-565F-3B4C-BFD8-BAE41360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150A7F-8E6D-604E-ADEB-BDEF9BE87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" r="6084"/>
          <a:stretch/>
        </p:blipFill>
        <p:spPr>
          <a:xfrm>
            <a:off x="5951172" y="1600200"/>
            <a:ext cx="2715963" cy="3876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B4B17-085D-1E47-A695-021C0845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438400"/>
            <a:ext cx="5105400" cy="3367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B4E121-A1F3-7E47-81CF-D1B21EFDA08D}"/>
              </a:ext>
            </a:extLst>
          </p:cNvPr>
          <p:cNvSpPr txBox="1"/>
          <p:nvPr/>
        </p:nvSpPr>
        <p:spPr>
          <a:xfrm>
            <a:off x="6477000" y="5562600"/>
            <a:ext cx="162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Nolte, JPL</a:t>
            </a:r>
          </a:p>
        </p:txBody>
      </p:sp>
    </p:spTree>
    <p:extLst>
      <p:ext uri="{BB962C8B-B14F-4D97-AF65-F5344CB8AC3E}">
        <p14:creationId xmlns:p14="http://schemas.microsoft.com/office/powerpoint/2010/main" val="376779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899BE6-06E0-B549-AF37-8CD6FDCE46ED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48685B-BFA6-AA45-B13B-2398730319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Decoupled RTM approximation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21101" y="2784143"/>
            <a:ext cx="3971028" cy="3480047"/>
            <a:chOff x="2431868" y="2057400"/>
            <a:chExt cx="4594873" cy="4026761"/>
          </a:xfrm>
        </p:grpSpPr>
        <p:sp>
          <p:nvSpPr>
            <p:cNvPr id="10" name="Cloud 9"/>
            <p:cNvSpPr/>
            <p:nvPr/>
          </p:nvSpPr>
          <p:spPr>
            <a:xfrm>
              <a:off x="2590800" y="3810000"/>
              <a:ext cx="2286000" cy="1449642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431868" y="5410200"/>
              <a:ext cx="4060516" cy="437339"/>
            </a:xfrm>
            <a:custGeom>
              <a:avLst/>
              <a:gdLst>
                <a:gd name="connsiteX0" fmla="*/ 0 w 4060516"/>
                <a:gd name="connsiteY0" fmla="*/ 437339 h 437339"/>
                <a:gd name="connsiteX1" fmla="*/ 1458023 w 4060516"/>
                <a:gd name="connsiteY1" fmla="*/ 13982 h 437339"/>
                <a:gd name="connsiteX2" fmla="*/ 2367328 w 4060516"/>
                <a:gd name="connsiteY2" fmla="*/ 123741 h 437339"/>
                <a:gd name="connsiteX3" fmla="*/ 2947401 w 4060516"/>
                <a:gd name="connsiteY3" fmla="*/ 343260 h 437339"/>
                <a:gd name="connsiteX4" fmla="*/ 3323665 w 4060516"/>
                <a:gd name="connsiteY4" fmla="*/ 139421 h 437339"/>
                <a:gd name="connsiteX5" fmla="*/ 4060516 w 4060516"/>
                <a:gd name="connsiteY5" fmla="*/ 437339 h 437339"/>
                <a:gd name="connsiteX6" fmla="*/ 4060516 w 4060516"/>
                <a:gd name="connsiteY6" fmla="*/ 437339 h 43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0516" h="437339">
                  <a:moveTo>
                    <a:pt x="0" y="437339"/>
                  </a:moveTo>
                  <a:cubicBezTo>
                    <a:pt x="531734" y="251793"/>
                    <a:pt x="1063468" y="66248"/>
                    <a:pt x="1458023" y="13982"/>
                  </a:cubicBezTo>
                  <a:cubicBezTo>
                    <a:pt x="1852578" y="-38284"/>
                    <a:pt x="2119099" y="68861"/>
                    <a:pt x="2367328" y="123741"/>
                  </a:cubicBezTo>
                  <a:cubicBezTo>
                    <a:pt x="2615557" y="178621"/>
                    <a:pt x="2788012" y="340647"/>
                    <a:pt x="2947401" y="343260"/>
                  </a:cubicBezTo>
                  <a:cubicBezTo>
                    <a:pt x="3106790" y="345873"/>
                    <a:pt x="3138146" y="123741"/>
                    <a:pt x="3323665" y="139421"/>
                  </a:cubicBezTo>
                  <a:cubicBezTo>
                    <a:pt x="3509184" y="155101"/>
                    <a:pt x="4060516" y="437339"/>
                    <a:pt x="4060516" y="437339"/>
                  </a:cubicBezTo>
                  <a:lnTo>
                    <a:pt x="4060516" y="437339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2965268" y="3276600"/>
              <a:ext cx="990600" cy="2590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Sun 12"/>
            <p:cNvSpPr/>
            <p:nvPr/>
          </p:nvSpPr>
          <p:spPr>
            <a:xfrm>
              <a:off x="2431868" y="2514600"/>
              <a:ext cx="685800" cy="762000"/>
            </a:xfrm>
            <a:prstGeom prst="su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962400" y="3039064"/>
              <a:ext cx="1308706" cy="282833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76800" y="4482769"/>
              <a:ext cx="2140363" cy="605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H</a:t>
              </a:r>
              <a:r>
                <a:rPr lang="en-US" sz="1400" baseline="-25000" dirty="0">
                  <a:solidFill>
                    <a:srgbClr val="FF0000"/>
                  </a:solidFill>
                </a:rPr>
                <a:t>2</a:t>
              </a:r>
              <a:r>
                <a:rPr lang="en-US" sz="1400" dirty="0">
                  <a:solidFill>
                    <a:srgbClr val="FF0000"/>
                  </a:solidFill>
                </a:rPr>
                <a:t>O column vapor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(</a:t>
              </a:r>
              <a:r>
                <a:rPr lang="en-US" sz="1400" b="1" dirty="0">
                  <a:solidFill>
                    <a:srgbClr val="FF0000"/>
                  </a:solidFill>
                </a:rPr>
                <a:t>absorption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  <p:pic>
          <p:nvPicPr>
            <p:cNvPr id="16" name="Picture 15" descr="453011main_ER-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2057400"/>
              <a:ext cx="2312611" cy="981664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657600" y="5105400"/>
              <a:ext cx="304800" cy="762000"/>
            </a:xfrm>
            <a:prstGeom prst="straightConnector1">
              <a:avLst/>
            </a:prstGeom>
            <a:ln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4724400" y="3048000"/>
              <a:ext cx="394306" cy="7620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3124200" y="3124200"/>
              <a:ext cx="1600200" cy="685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962400" y="5728032"/>
              <a:ext cx="2545780" cy="356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Surface </a:t>
              </a:r>
              <a:r>
                <a:rPr lang="en-US" sz="1400" b="1" dirty="0">
                  <a:solidFill>
                    <a:srgbClr val="FF0000"/>
                  </a:solidFill>
                </a:rPr>
                <a:t>reflectance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3048000" y="3200400"/>
              <a:ext cx="609600" cy="12954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181601" y="3429000"/>
              <a:ext cx="1845140" cy="854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Aerosols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(</a:t>
              </a:r>
              <a:r>
                <a:rPr lang="en-US" sz="1400" b="1" dirty="0">
                  <a:solidFill>
                    <a:srgbClr val="FF0000"/>
                  </a:solidFill>
                </a:rPr>
                <a:t>absorption </a:t>
              </a:r>
              <a:r>
                <a:rPr lang="en-US" sz="1400" dirty="0">
                  <a:solidFill>
                    <a:srgbClr val="FF0000"/>
                  </a:solidFill>
                </a:rPr>
                <a:t>and </a:t>
              </a:r>
              <a:r>
                <a:rPr lang="en-US" sz="1400" b="1" dirty="0">
                  <a:solidFill>
                    <a:srgbClr val="FF0000"/>
                  </a:solidFill>
                </a:rPr>
                <a:t>scattering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6" y="2028452"/>
            <a:ext cx="4255637" cy="17840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34817" y="381254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Spherical albedo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63705" y="1714006"/>
            <a:ext cx="268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Transmittance due to scattering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51635" y="3711038"/>
            <a:ext cx="124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Path reflectance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00665" y="1670936"/>
            <a:ext cx="124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Surface reflectance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8450" y="1670936"/>
            <a:ext cx="124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Gas absorption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558026" y="2317267"/>
            <a:ext cx="0" cy="290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71767" y="2317267"/>
            <a:ext cx="61003" cy="202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13326" y="3472229"/>
            <a:ext cx="154732" cy="420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407245" y="3235238"/>
            <a:ext cx="0" cy="368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16200000" flipH="1">
            <a:off x="3770623" y="1824584"/>
            <a:ext cx="315618" cy="7711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37" name="Title 3"/>
          <p:cNvSpPr txBox="1">
            <a:spLocks/>
          </p:cNvSpPr>
          <p:nvPr/>
        </p:nvSpPr>
        <p:spPr>
          <a:xfrm>
            <a:off x="820050" y="5194270"/>
            <a:ext cx="2232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[</a:t>
            </a:r>
            <a:r>
              <a:rPr lang="en-US" sz="1600" dirty="0" err="1">
                <a:latin typeface="+mn-lt"/>
              </a:rPr>
              <a:t>Tanre</a:t>
            </a:r>
            <a:r>
              <a:rPr lang="en-US" sz="1600" dirty="0">
                <a:latin typeface="+mn-lt"/>
              </a:rPr>
              <a:t> et al., 1990;</a:t>
            </a:r>
          </a:p>
          <a:p>
            <a:r>
              <a:rPr lang="en-US" sz="1600" dirty="0">
                <a:latin typeface="+mn-lt"/>
              </a:rPr>
              <a:t>Gao et al., 1993; Thompson et al., 2015]</a:t>
            </a:r>
          </a:p>
        </p:txBody>
      </p:sp>
    </p:spTree>
    <p:extLst>
      <p:ext uri="{BB962C8B-B14F-4D97-AF65-F5344CB8AC3E}">
        <p14:creationId xmlns:p14="http://schemas.microsoft.com/office/powerpoint/2010/main" val="2367888735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626</TotalTime>
  <Words>1113</Words>
  <Application>Microsoft Macintosh PowerPoint</Application>
  <PresentationFormat>On-screen Show (4:3)</PresentationFormat>
  <Paragraphs>159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Cambria Math</vt:lpstr>
      <vt:lpstr>NASA-JPL White Templates</vt:lpstr>
      <vt:lpstr>PowerPoint Presentation</vt:lpstr>
      <vt:lpstr>PowerPoint Presentation</vt:lpstr>
      <vt:lpstr>Atmospheric correction</vt:lpstr>
      <vt:lpstr>Atmosphere varies over short spatiotemporal scales</vt:lpstr>
      <vt:lpstr>Absorption by gases in the Atmosphere</vt:lpstr>
      <vt:lpstr>Top of Atmosphere (TOA) reflectance</vt:lpstr>
      <vt:lpstr>Band depth H2O vapor estimate</vt:lpstr>
      <vt:lpstr>Validating atmospheric correction  [Thompson et al., Surv. Geophys. 2018]</vt:lpstr>
      <vt:lpstr>Decoupled RTM approximation</vt:lpstr>
      <vt:lpstr>Reflectance quantities</vt:lpstr>
      <vt:lpstr>Lambertian assumption, BRDFs</vt:lpstr>
      <vt:lpstr>“Classic” atmospheric correction </vt:lpstr>
      <vt:lpstr>“Classic” atmospheric correction </vt:lpstr>
      <vt:lpstr>“Classic” atmospheric correction </vt:lpstr>
      <vt:lpstr>“Classic” atmospheric correction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68</cp:revision>
  <cp:lastPrinted>2014-07-14T23:49:38Z</cp:lastPrinted>
  <dcterms:created xsi:type="dcterms:W3CDTF">2019-07-06T21:56:51Z</dcterms:created>
  <dcterms:modified xsi:type="dcterms:W3CDTF">2019-07-20T14:10:59Z</dcterms:modified>
</cp:coreProperties>
</file>